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2" r:id="rId2"/>
    <p:sldMasterId id="2147483670" r:id="rId3"/>
    <p:sldMasterId id="2147483681" r:id="rId4"/>
  </p:sldMasterIdLst>
  <p:notesMasterIdLst>
    <p:notesMasterId r:id="rId13"/>
  </p:notesMasterIdLst>
  <p:sldIdLst>
    <p:sldId id="2904" r:id="rId5"/>
    <p:sldId id="256" r:id="rId6"/>
    <p:sldId id="257" r:id="rId7"/>
    <p:sldId id="260" r:id="rId8"/>
    <p:sldId id="2907" r:id="rId9"/>
    <p:sldId id="2908" r:id="rId10"/>
    <p:sldId id="2906" r:id="rId11"/>
    <p:sldId id="2905"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7A3"/>
    <a:srgbClr val="5BC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3709" autoAdjust="0"/>
  </p:normalViewPr>
  <p:slideViewPr>
    <p:cSldViewPr snapToGrid="0">
      <p:cViewPr varScale="1">
        <p:scale>
          <a:sx n="33" d="100"/>
          <a:sy n="33" d="100"/>
        </p:scale>
        <p:origin x="1416" y="34"/>
      </p:cViewPr>
      <p:guideLst>
        <p:guide orient="horz" pos="2184"/>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137A7-233C-4615-B57F-82E12C2EF77C}"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6F9C8-7AB8-4F12-AC78-F03044600AAD}" type="slidenum">
              <a:rPr lang="en-US" smtClean="0"/>
              <a:t>‹#›</a:t>
            </a:fld>
            <a:endParaRPr lang="en-US"/>
          </a:p>
        </p:txBody>
      </p:sp>
    </p:spTree>
    <p:extLst>
      <p:ext uri="{BB962C8B-B14F-4D97-AF65-F5344CB8AC3E}">
        <p14:creationId xmlns:p14="http://schemas.microsoft.com/office/powerpoint/2010/main" val="1177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meo.com/522428426"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rangefrogschools.com/elementary/ofkidsbo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Comic Book:  https://www.orangefrogschools.com/middle-school/ofcomicbook</a:t>
            </a:r>
          </a:p>
          <a:p>
            <a:r>
              <a:rPr lang="en-US" dirty="0"/>
              <a:t>Video:  </a:t>
            </a:r>
            <a:r>
              <a:rPr lang="en-US" b="0" i="0" u="none" strike="noStrike" dirty="0">
                <a:effectLst/>
                <a:latin typeface="Whitney"/>
                <a:hlinkClick r:id="rId3" tooltip="https://vimeo.com/522428426"/>
              </a:rPr>
              <a:t>https://vimeo.com/522428426</a:t>
            </a:r>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1</a:t>
            </a:fld>
            <a:endParaRPr lang="en-US"/>
          </a:p>
        </p:txBody>
      </p:sp>
    </p:spTree>
    <p:extLst>
      <p:ext uri="{BB962C8B-B14F-4D97-AF65-F5344CB8AC3E}">
        <p14:creationId xmlns:p14="http://schemas.microsoft.com/office/powerpoint/2010/main" val="176075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0"/>
              </a:spcAft>
            </a:pPr>
            <a:r>
              <a:rPr lang="en-US" b="1" dirty="0">
                <a:effectLst/>
                <a:ea typeface="Calibri" panose="020F0502020204030204" pitchFamily="34" charset="0"/>
              </a:rPr>
              <a:t>Standard: </a:t>
            </a:r>
            <a:endParaRPr lang="en-US" dirty="0">
              <a:effectLst/>
              <a:ea typeface="Arial" panose="020B0604020202020204" pitchFamily="34" charset="0"/>
            </a:endParaRPr>
          </a:p>
          <a:p>
            <a:pPr marL="0" marR="0">
              <a:spcAft>
                <a:spcPts val="0"/>
              </a:spcAft>
            </a:pPr>
            <a:r>
              <a:rPr lang="en-US" sz="1200" dirty="0">
                <a:effectLst/>
                <a:ea typeface="Calibri" panose="020F0502020204030204" pitchFamily="34" charset="0"/>
              </a:rPr>
              <a:t>Essential Concept and/or Skill: Communicate and work productively with others emphasizing collaboration and cultural awareness to produce quality work. </a:t>
            </a:r>
          </a:p>
          <a:p>
            <a:pPr marL="0" marR="0">
              <a:spcAft>
                <a:spcPts val="0"/>
              </a:spcAft>
            </a:pPr>
            <a:endParaRPr lang="en-US" sz="1200"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Interact positively as a team member.</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Cooperate with others in a group setting.</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Generate ideas with group members.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Are active listeners.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Read and understand information in a variety of forms.</a:t>
            </a: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Express ideas.</a:t>
            </a:r>
            <a:endParaRPr lang="en-US" sz="1200" u="none" strike="noStrike" dirty="0">
              <a:effectLst/>
              <a:ea typeface="Arial" panose="020B0604020202020204" pitchFamily="34" charset="0"/>
            </a:endParaRPr>
          </a:p>
          <a:p>
            <a:pPr marL="0" marR="0">
              <a:spcAft>
                <a:spcPts val="0"/>
              </a:spcAft>
            </a:pPr>
            <a:r>
              <a:rPr lang="en-US" sz="1200" b="1" dirty="0">
                <a:effectLst/>
                <a:ea typeface="Arial" panose="020B0604020202020204" pitchFamily="34" charset="0"/>
              </a:rPr>
              <a:t> </a:t>
            </a:r>
            <a:endParaRPr lang="en-US" sz="1200" dirty="0">
              <a:effectLst/>
              <a:ea typeface="Arial" panose="020B0604020202020204" pitchFamily="34" charset="0"/>
            </a:endParaRPr>
          </a:p>
          <a:p>
            <a:pPr marL="0" marR="0">
              <a:spcAft>
                <a:spcPts val="0"/>
              </a:spcAft>
            </a:pPr>
            <a:r>
              <a:rPr lang="en-US" b="1" dirty="0">
                <a:effectLst/>
                <a:ea typeface="Arial" panose="020B0604020202020204" pitchFamily="34" charset="0"/>
              </a:rPr>
              <a:t>Skill: </a:t>
            </a:r>
            <a:endParaRPr lang="en-US" dirty="0">
              <a:effectLst/>
              <a:ea typeface="Arial" panose="020B0604020202020204" pitchFamily="34" charset="0"/>
            </a:endParaRPr>
          </a:p>
          <a:p>
            <a:pPr marL="0" marR="0">
              <a:spcAft>
                <a:spcPts val="0"/>
              </a:spcAft>
            </a:pPr>
            <a:r>
              <a:rPr lang="en-US" sz="1200" dirty="0">
                <a:effectLst/>
                <a:ea typeface="Arial" panose="020B0604020202020204" pitchFamily="34" charset="0"/>
              </a:rPr>
              <a:t>Active listening, express ideas </a:t>
            </a:r>
          </a:p>
          <a:p>
            <a:pPr marL="0" marR="0">
              <a:spcAft>
                <a:spcPts val="0"/>
              </a:spcAft>
            </a:pPr>
            <a:r>
              <a:rPr lang="en-US" sz="1200" b="0" i="0" u="none" strike="noStrike" dirty="0">
                <a:solidFill>
                  <a:srgbClr val="000000"/>
                </a:solidFill>
                <a:effectLst/>
              </a:rPr>
              <a:t>Allow Spark to read pages 13-18 for the students or read to them.</a:t>
            </a:r>
          </a:p>
          <a:p>
            <a:pPr marL="0" marR="0">
              <a:spcAft>
                <a:spcPts val="0"/>
              </a:spcAft>
            </a:pPr>
            <a:r>
              <a:rPr lang="en-US" sz="1200" b="0" i="0" u="none" strike="noStrike" dirty="0">
                <a:effectLst/>
                <a:hlinkClick r:id="rId3" tooltip="https://www.orangefrogschools.com/elementary/ofkidsbook"/>
              </a:rPr>
              <a:t>https://www.orangefrogschools.com/elementary/ofkidsbook</a:t>
            </a:r>
            <a:endParaRPr lang="en-US" sz="1200" dirty="0">
              <a:effectLst/>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3</a:t>
            </a:fld>
            <a:endParaRPr lang="en-US"/>
          </a:p>
        </p:txBody>
      </p:sp>
    </p:spTree>
    <p:extLst>
      <p:ext uri="{BB962C8B-B14F-4D97-AF65-F5344CB8AC3E}">
        <p14:creationId xmlns:p14="http://schemas.microsoft.com/office/powerpoint/2010/main" val="75198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either use this as a group activity and share on a projector or print out copies provided on the website for students to cut and paste the pictures on their own.</a:t>
            </a:r>
          </a:p>
          <a:p>
            <a:endParaRPr lang="en-US" dirty="0"/>
          </a:p>
          <a:p>
            <a:r>
              <a:rPr lang="en-US" dirty="0"/>
              <a:t>Click the SPARK Acronym worksheet image above to be linked to a PDF for the students.</a:t>
            </a:r>
          </a:p>
        </p:txBody>
      </p:sp>
      <p:sp>
        <p:nvSpPr>
          <p:cNvPr id="4" name="Slide Number Placeholder 3"/>
          <p:cNvSpPr>
            <a:spLocks noGrp="1"/>
          </p:cNvSpPr>
          <p:nvPr>
            <p:ph type="sldNum" sz="quarter" idx="5"/>
          </p:nvPr>
        </p:nvSpPr>
        <p:spPr/>
        <p:txBody>
          <a:bodyPr/>
          <a:lstStyle/>
          <a:p>
            <a:fld id="{C7622208-2738-42BA-A378-D0DC7660E685}" type="slidenum">
              <a:rPr lang="en-US" smtClean="0"/>
              <a:t>7</a:t>
            </a:fld>
            <a:endParaRPr lang="en-US"/>
          </a:p>
        </p:txBody>
      </p:sp>
    </p:spTree>
    <p:extLst>
      <p:ext uri="{BB962C8B-B14F-4D97-AF65-F5344CB8AC3E}">
        <p14:creationId xmlns:p14="http://schemas.microsoft.com/office/powerpoint/2010/main" val="1282216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29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4920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220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924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0063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9532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5193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5633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262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0082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4778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6759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724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1D2C-449E-459C-8E05-44041B4B0A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pic>
        <p:nvPicPr>
          <p:cNvPr id="4" name="Picture 3" descr="Graphical user interface, application, Word&#10;&#10;Description automatically generated">
            <a:extLst>
              <a:ext uri="{FF2B5EF4-FFF2-40B4-BE49-F238E27FC236}">
                <a16:creationId xmlns:a16="http://schemas.microsoft.com/office/drawing/2014/main" id="{C9C3D1FA-FE88-4F41-82DA-DADDD89A5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1093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4008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6185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326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78906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501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7418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830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6671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63030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6450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39503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419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36790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0937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11800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62135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797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8876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097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4510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59873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92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90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7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2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9216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37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2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448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539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907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8.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3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video" Target="https://player.vimeo.com/video/522428426?h=011d181b1f&amp;app_id=122963" TargetMode="External"/><Relationship Id="rId1" Type="http://schemas.openxmlformats.org/officeDocument/2006/relationships/tags" Target="../tags/tag6.xml"/><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8.xml"/><Relationship Id="rId1" Type="http://schemas.openxmlformats.org/officeDocument/2006/relationships/tags" Target="../tags/tag7.xml"/><Relationship Id="rId5" Type="http://schemas.openxmlformats.org/officeDocument/2006/relationships/image" Target="../media/image43.jpg"/><Relationship Id="rId4" Type="http://schemas.openxmlformats.org/officeDocument/2006/relationships/hyperlink" Target="https://www.orangefrogtraining.com/files/MS%20-%20OF%20-%20Wk4%20-%202.SPARK.pdf"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DCCC6B-0B73-BD48-ACD6-0E551524C770}"/>
              </a:ext>
            </a:extLst>
          </p:cNvPr>
          <p:cNvSpPr>
            <a:spLocks noGrp="1"/>
          </p:cNvSpPr>
          <p:nvPr>
            <p:ph type="sldNum" sz="quarter" idx="4294967295"/>
          </p:nvPr>
        </p:nvSpPr>
        <p:spPr>
          <a:xfrm>
            <a:off x="11774488" y="6494463"/>
            <a:ext cx="4175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CF30DB1-25A6-F34C-9DC4-5EAE2DCC7563}" type="slidenum">
              <a:rPr kumimoji="0" lang="en-US" sz="1100" b="0" i="0" u="none" strike="noStrike" kern="1200" cap="none" spc="0" normalizeH="0" baseline="0" noProof="0" smtClean="0">
                <a:ln>
                  <a:noFill/>
                </a:ln>
                <a:solidFill>
                  <a:srgbClr val="3A8E88"/>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dirty="0">
              <a:ln>
                <a:noFill/>
              </a:ln>
              <a:solidFill>
                <a:srgbClr val="3A8E88"/>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8EC9164-5423-5643-B438-BBB174E264A2}"/>
              </a:ext>
            </a:extLst>
          </p:cNvPr>
          <p:cNvSpPr>
            <a:spLocks noGrp="1"/>
          </p:cNvSpPr>
          <p:nvPr>
            <p:ph idx="4294967295"/>
          </p:nvPr>
        </p:nvSpPr>
        <p:spPr>
          <a:xfrm>
            <a:off x="1482725" y="2141538"/>
            <a:ext cx="10709275" cy="4716462"/>
          </a:xfrm>
          <a:prstGeom prst="rect">
            <a:avLst/>
          </a:prstGeom>
        </p:spPr>
        <p:txBody>
          <a:bodyPr>
            <a:normAutofit/>
          </a:bodyPr>
          <a:lstStyle/>
          <a:p>
            <a:pPr marL="0" indent="0" algn="ctr">
              <a:buNone/>
            </a:pPr>
            <a:r>
              <a:rPr lang="en-US" sz="9600" b="1" dirty="0">
                <a:solidFill>
                  <a:srgbClr val="F36C25"/>
                </a:solidFill>
                <a:latin typeface="Eras Bold ITC" panose="020B0602030504020804" pitchFamily="34" charset="77"/>
              </a:rPr>
              <a:t>Middle School Week Four</a:t>
            </a:r>
          </a:p>
        </p:txBody>
      </p:sp>
    </p:spTree>
    <p:custDataLst>
      <p:tags r:id="rId1"/>
    </p:custDataLst>
    <p:extLst>
      <p:ext uri="{BB962C8B-B14F-4D97-AF65-F5344CB8AC3E}">
        <p14:creationId xmlns:p14="http://schemas.microsoft.com/office/powerpoint/2010/main" val="317158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CC20A6EB-671B-4480-8623-BF90C45C549F}"/>
              </a:ext>
            </a:extLst>
          </p:cNvPr>
          <p:cNvSpPr txBox="1">
            <a:spLocks/>
          </p:cNvSpPr>
          <p:nvPr/>
        </p:nvSpPr>
        <p:spPr>
          <a:xfrm>
            <a:off x="4146263" y="952022"/>
            <a:ext cx="7007461" cy="39416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The Happiness Advantage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3A8E88"/>
                </a:solidFill>
                <a:effectLst/>
                <a:uLnTx/>
                <a:uFillTx/>
                <a:latin typeface="Calibri" panose="020F0502020204030204"/>
                <a:ea typeface="+mn-ea"/>
                <a:cs typeface="+mn-cs"/>
              </a:rPr>
              <a:t>and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The Orange Frog</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dirty="0">
              <a:solidFill>
                <a:srgbClr val="3A8E88"/>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rPr>
              <a:t>By Shawn Achor</a:t>
            </a:r>
          </a:p>
        </p:txBody>
      </p:sp>
      <p:pic>
        <p:nvPicPr>
          <p:cNvPr id="5" name="Picture 4" descr="A close up of a piece of paper&#10;&#10;Description automatically generated">
            <a:extLst>
              <a:ext uri="{FF2B5EF4-FFF2-40B4-BE49-F238E27FC236}">
                <a16:creationId xmlns:a16="http://schemas.microsoft.com/office/drawing/2014/main" id="{F72AADC2-9051-4575-A3D1-ED0192B502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785" y="2658111"/>
            <a:ext cx="3835022" cy="3523352"/>
          </a:xfrm>
          <a:prstGeom prst="rect">
            <a:avLst/>
          </a:prstGeom>
        </p:spPr>
      </p:pic>
    </p:spTree>
    <p:custDataLst>
      <p:tags r:id="rId1"/>
    </p:custDataLst>
    <p:extLst>
      <p:ext uri="{BB962C8B-B14F-4D97-AF65-F5344CB8AC3E}">
        <p14:creationId xmlns:p14="http://schemas.microsoft.com/office/powerpoint/2010/main" val="422656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9D93E-E8E0-475B-B709-581798D1BE39}"/>
              </a:ext>
            </a:extLst>
          </p:cNvPr>
          <p:cNvSpPr txBox="1"/>
          <p:nvPr/>
        </p:nvSpPr>
        <p:spPr>
          <a:xfrm>
            <a:off x="1887264" y="544417"/>
            <a:ext cx="6467302" cy="830997"/>
          </a:xfrm>
          <a:prstGeom prst="rect">
            <a:avLst/>
          </a:prstGeom>
          <a:noFill/>
        </p:spPr>
        <p:txBody>
          <a:bodyPr wrap="square" rtlCol="0">
            <a:spAutoFit/>
          </a:bodyPr>
          <a:lstStyle/>
          <a:p>
            <a:r>
              <a:rPr lang="en-US" sz="4800" dirty="0">
                <a:solidFill>
                  <a:schemeClr val="accent2"/>
                </a:solidFill>
                <a:latin typeface="Eras Bold ITC" panose="020B0907030504020204" pitchFamily="34" charset="0"/>
              </a:rPr>
              <a:t>The Orange Frog</a:t>
            </a:r>
          </a:p>
        </p:txBody>
      </p:sp>
      <p:sp>
        <p:nvSpPr>
          <p:cNvPr id="4" name="TextBox 3">
            <a:extLst>
              <a:ext uri="{FF2B5EF4-FFF2-40B4-BE49-F238E27FC236}">
                <a16:creationId xmlns:a16="http://schemas.microsoft.com/office/drawing/2014/main" id="{265E2B69-DF91-4E7A-9528-D46A2C824657}"/>
              </a:ext>
            </a:extLst>
          </p:cNvPr>
          <p:cNvSpPr txBox="1"/>
          <p:nvPr/>
        </p:nvSpPr>
        <p:spPr>
          <a:xfrm>
            <a:off x="2074300" y="1934534"/>
            <a:ext cx="7954180" cy="3046988"/>
          </a:xfrm>
          <a:prstGeom prst="rect">
            <a:avLst/>
          </a:prstGeom>
          <a:noFill/>
        </p:spPr>
        <p:txBody>
          <a:bodyPr wrap="square">
            <a:spAutoFit/>
          </a:bodyPr>
          <a:lstStyle/>
          <a:p>
            <a:r>
              <a:rPr lang="en-US" sz="3200" dirty="0">
                <a:solidFill>
                  <a:srgbClr val="F08019"/>
                </a:solidFill>
                <a:latin typeface="Eras Medium ITC" panose="020B0602030504020804" pitchFamily="34" charset="0"/>
              </a:rPr>
              <a:t>Learning Objective:</a:t>
            </a:r>
          </a:p>
          <a:p>
            <a:r>
              <a:rPr lang="en-US" sz="3200" dirty="0">
                <a:solidFill>
                  <a:srgbClr val="F08019"/>
                </a:solidFill>
                <a:latin typeface="Eras Medium ITC" panose="020B0602030504020804" pitchFamily="34" charset="0"/>
              </a:rPr>
              <a:t> </a:t>
            </a:r>
          </a:p>
          <a:p>
            <a:r>
              <a:rPr lang="en-US" sz="3200" u="sng" dirty="0">
                <a:solidFill>
                  <a:srgbClr val="3A8E8A"/>
                </a:solidFill>
                <a:latin typeface="Eras Medium ITC" panose="020B0602030504020804" pitchFamily="34" charset="0"/>
              </a:rPr>
              <a:t>I can</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think and act like Spark.</a:t>
            </a:r>
          </a:p>
          <a:p>
            <a:endParaRPr lang="en-US" sz="3200" b="0" dirty="0">
              <a:latin typeface="Eras Medium ITC" panose="020B0602030504020804" pitchFamily="34" charset="0"/>
            </a:endParaRPr>
          </a:p>
          <a:p>
            <a:r>
              <a:rPr lang="en-US" sz="3200" u="sng" dirty="0">
                <a:solidFill>
                  <a:srgbClr val="3A8E8A"/>
                </a:solidFill>
                <a:latin typeface="Eras Medium ITC" panose="020B0602030504020804" pitchFamily="34" charset="0"/>
              </a:rPr>
              <a:t>I will</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discuss what it means to handle situations like Spark.</a:t>
            </a:r>
            <a:endParaRPr lang="en-US" sz="4800" b="0" dirty="0">
              <a:solidFill>
                <a:srgbClr val="000000"/>
              </a:solidFill>
              <a:latin typeface="Eras Medium ITC" panose="020B0602030504020804" pitchFamily="34" charset="0"/>
            </a:endParaRPr>
          </a:p>
        </p:txBody>
      </p:sp>
    </p:spTree>
    <p:custDataLst>
      <p:tags r:id="rId1"/>
    </p:custDataLst>
    <p:extLst>
      <p:ext uri="{BB962C8B-B14F-4D97-AF65-F5344CB8AC3E}">
        <p14:creationId xmlns:p14="http://schemas.microsoft.com/office/powerpoint/2010/main" val="307051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4459779" y="1413063"/>
            <a:ext cx="7410796" cy="4031873"/>
          </a:xfrm>
          <a:prstGeom prst="rect">
            <a:avLst/>
          </a:prstGeom>
          <a:noFill/>
        </p:spPr>
        <p:txBody>
          <a:bodyPr wrap="square">
            <a:spAutoFit/>
          </a:bodyPr>
          <a:lstStyle/>
          <a:p>
            <a:pPr marL="285750" marR="0" lvl="0" indent="-285750">
              <a:spcAft>
                <a:spcPts val="0"/>
              </a:spcAft>
              <a:buFont typeface="Arial" panose="020B0604020202020204" pitchFamily="34" charset="0"/>
              <a:buChar char="•"/>
            </a:pPr>
            <a:r>
              <a:rPr lang="en-US" sz="3200" u="none" strike="noStrike" dirty="0">
                <a:solidFill>
                  <a:srgbClr val="3FB7A3"/>
                </a:solidFill>
                <a:effectLst/>
                <a:latin typeface="Eras Medium ITC" panose="020B0602030504020804" pitchFamily="34" charset="0"/>
                <a:ea typeface="Calibri" panose="020F0502020204030204" pitchFamily="34" charset="0"/>
              </a:rPr>
              <a:t>Interact positively as a team member.</a:t>
            </a:r>
          </a:p>
          <a:p>
            <a:pPr marL="285750" marR="0" lvl="0" indent="-285750">
              <a:spcAft>
                <a:spcPts val="0"/>
              </a:spcAft>
              <a:buFont typeface="Arial" panose="020B0604020202020204" pitchFamily="34" charset="0"/>
              <a:buChar char="•"/>
            </a:pPr>
            <a:r>
              <a:rPr lang="en-US" sz="3200" u="none" strike="noStrike" dirty="0">
                <a:solidFill>
                  <a:schemeClr val="accent2"/>
                </a:solidFill>
                <a:effectLst/>
                <a:latin typeface="Eras Medium ITC" panose="020B0602030504020804" pitchFamily="34" charset="0"/>
                <a:ea typeface="Calibri" panose="020F0502020204030204" pitchFamily="34" charset="0"/>
              </a:rPr>
              <a:t>Cooperate with others in a group setting.</a:t>
            </a:r>
          </a:p>
          <a:p>
            <a:pPr marL="285750" marR="0" lvl="0" indent="-285750">
              <a:spcAft>
                <a:spcPts val="0"/>
              </a:spcAft>
              <a:buFont typeface="Arial" panose="020B0604020202020204" pitchFamily="34" charset="0"/>
              <a:buChar char="•"/>
            </a:pPr>
            <a:r>
              <a:rPr lang="en-US" sz="3200" u="none" strike="noStrike" dirty="0">
                <a:solidFill>
                  <a:srgbClr val="3FB7A3"/>
                </a:solidFill>
                <a:effectLst/>
                <a:latin typeface="Eras Medium ITC" panose="020B0602030504020804" pitchFamily="34" charset="0"/>
                <a:ea typeface="Calibri" panose="020F0502020204030204" pitchFamily="34" charset="0"/>
              </a:rPr>
              <a:t>Generate ideas with group members.</a:t>
            </a:r>
          </a:p>
          <a:p>
            <a:pPr marL="285750" marR="0" lvl="0" indent="-285750">
              <a:spcAft>
                <a:spcPts val="0"/>
              </a:spcAft>
              <a:buFont typeface="Arial" panose="020B0604020202020204" pitchFamily="34" charset="0"/>
              <a:buChar char="•"/>
            </a:pPr>
            <a:r>
              <a:rPr lang="en-US" sz="3200" u="none" strike="noStrike" dirty="0">
                <a:solidFill>
                  <a:schemeClr val="accent2"/>
                </a:solidFill>
                <a:effectLst/>
                <a:latin typeface="Eras Medium ITC" panose="020B0602030504020804" pitchFamily="34" charset="0"/>
                <a:ea typeface="Calibri" panose="020F0502020204030204" pitchFamily="34" charset="0"/>
              </a:rPr>
              <a:t>Are active listeners.</a:t>
            </a:r>
          </a:p>
          <a:p>
            <a:pPr marL="285750" marR="0" lvl="0" indent="-285750">
              <a:spcAft>
                <a:spcPts val="0"/>
              </a:spcAft>
              <a:buFont typeface="Arial" panose="020B0604020202020204" pitchFamily="34" charset="0"/>
              <a:buChar char="•"/>
            </a:pPr>
            <a:r>
              <a:rPr lang="en-US" sz="3200" u="none" strike="noStrike" dirty="0">
                <a:solidFill>
                  <a:srgbClr val="3FB7A3"/>
                </a:solidFill>
                <a:effectLst/>
                <a:latin typeface="Eras Medium ITC" panose="020B0602030504020804" pitchFamily="34" charset="0"/>
                <a:ea typeface="Calibri" panose="020F0502020204030204" pitchFamily="34" charset="0"/>
              </a:rPr>
              <a:t>Read and understand information in a variety of forms.</a:t>
            </a:r>
          </a:p>
          <a:p>
            <a:pPr marL="285750" marR="0" lvl="0" indent="-285750">
              <a:spcAft>
                <a:spcPts val="0"/>
              </a:spcAft>
              <a:buFont typeface="Arial" panose="020B0604020202020204" pitchFamily="34" charset="0"/>
              <a:buChar char="•"/>
            </a:pPr>
            <a:r>
              <a:rPr lang="en-US" sz="3200" u="none" strike="noStrike" dirty="0">
                <a:solidFill>
                  <a:schemeClr val="accent2"/>
                </a:solidFill>
                <a:effectLst/>
                <a:latin typeface="Eras Medium ITC" panose="020B0602030504020804" pitchFamily="34" charset="0"/>
                <a:ea typeface="Calibri" panose="020F0502020204030204" pitchFamily="34" charset="0"/>
              </a:rPr>
              <a:t>Express ideas.</a:t>
            </a:r>
            <a:endParaRPr lang="en-US" sz="3200" u="none" strike="noStrike" dirty="0">
              <a:solidFill>
                <a:srgbClr val="3FB7A3"/>
              </a:solidFill>
              <a:effectLst/>
              <a:latin typeface="Eras Medium ITC" panose="020B0602030504020804" pitchFamily="34" charset="0"/>
              <a:ea typeface="Arial" panose="020B0604020202020204" pitchFamily="34" charset="0"/>
            </a:endParaRP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4438185" y="365125"/>
            <a:ext cx="6715540"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dirty="0">
                <a:solidFill>
                  <a:srgbClr val="3FB7A3"/>
                </a:solidFill>
              </a:rPr>
              <a:t>Skills</a:t>
            </a:r>
          </a:p>
        </p:txBody>
      </p:sp>
    </p:spTree>
    <p:custDataLst>
      <p:tags r:id="rId1"/>
    </p:custDataLst>
    <p:extLst>
      <p:ext uri="{BB962C8B-B14F-4D97-AF65-F5344CB8AC3E}">
        <p14:creationId xmlns:p14="http://schemas.microsoft.com/office/powerpoint/2010/main" val="391569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essage After Reading Book - KIDS">
            <a:hlinkClick r:id="" action="ppaction://media"/>
            <a:extLst>
              <a:ext uri="{FF2B5EF4-FFF2-40B4-BE49-F238E27FC236}">
                <a16:creationId xmlns:a16="http://schemas.microsoft.com/office/drawing/2014/main" id="{33D519ED-2C8C-43EF-91AF-9DE64EEEE130}"/>
              </a:ext>
            </a:extLst>
          </p:cNvPr>
          <p:cNvPicPr>
            <a:picLocks noRot="1" noChangeAspect="1"/>
          </p:cNvPicPr>
          <p:nvPr>
            <a:videoFile r:link="rId2"/>
          </p:nvPr>
        </p:nvPicPr>
        <p:blipFill>
          <a:blip r:embed="rId4"/>
          <a:stretch>
            <a:fillRect/>
          </a:stretch>
        </p:blipFill>
        <p:spPr>
          <a:xfrm>
            <a:off x="1126835" y="637309"/>
            <a:ext cx="10024535" cy="5638801"/>
          </a:xfrm>
          <a:prstGeom prst="rect">
            <a:avLst/>
          </a:prstGeom>
        </p:spPr>
      </p:pic>
      <p:sp>
        <p:nvSpPr>
          <p:cNvPr id="5" name="TextBox 4">
            <a:extLst>
              <a:ext uri="{FF2B5EF4-FFF2-40B4-BE49-F238E27FC236}">
                <a16:creationId xmlns:a16="http://schemas.microsoft.com/office/drawing/2014/main" id="{D7AC01D9-B71A-42A2-B3A8-B5FED177B1F1}"/>
              </a:ext>
            </a:extLst>
          </p:cNvPr>
          <p:cNvSpPr txBox="1"/>
          <p:nvPr/>
        </p:nvSpPr>
        <p:spPr>
          <a:xfrm>
            <a:off x="1143001" y="7915"/>
            <a:ext cx="10014856" cy="707886"/>
          </a:xfrm>
          <a:prstGeom prst="rect">
            <a:avLst/>
          </a:prstGeom>
          <a:noFill/>
        </p:spPr>
        <p:txBody>
          <a:bodyPr wrap="square" rtlCol="0">
            <a:spAutoFit/>
          </a:bodyPr>
          <a:lstStyle/>
          <a:p>
            <a:pPr algn="ctr"/>
            <a:r>
              <a:rPr lang="en-US" sz="4000" dirty="0">
                <a:solidFill>
                  <a:schemeClr val="accent2"/>
                </a:solidFill>
                <a:latin typeface="Eras Bold ITC" panose="020B0907030504020204" pitchFamily="34" charset="0"/>
              </a:rPr>
              <a:t>A Word From Shawn</a:t>
            </a:r>
          </a:p>
        </p:txBody>
      </p:sp>
    </p:spTree>
    <p:custDataLst>
      <p:tags r:id="rId1"/>
    </p:custDataLst>
    <p:extLst>
      <p:ext uri="{BB962C8B-B14F-4D97-AF65-F5344CB8AC3E}">
        <p14:creationId xmlns:p14="http://schemas.microsoft.com/office/powerpoint/2010/main" val="399914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B96FDB-1710-B248-B247-B20E8A59FAAF}"/>
              </a:ext>
            </a:extLst>
          </p:cNvPr>
          <p:cNvSpPr txBox="1"/>
          <p:nvPr/>
        </p:nvSpPr>
        <p:spPr>
          <a:xfrm>
            <a:off x="2432685" y="151180"/>
            <a:ext cx="7326630" cy="769441"/>
          </a:xfrm>
          <a:prstGeom prst="rect">
            <a:avLst/>
          </a:prstGeom>
          <a:noFill/>
        </p:spPr>
        <p:txBody>
          <a:bodyPr wrap="square" rtlCol="0">
            <a:spAutoFit/>
          </a:bodyPr>
          <a:lstStyle/>
          <a:p>
            <a:pPr algn="ctr"/>
            <a:r>
              <a:rPr lang="en-US" sz="4400" dirty="0">
                <a:solidFill>
                  <a:schemeClr val="accent2"/>
                </a:solidFill>
                <a:latin typeface="Eras Bold ITC" panose="020B0907030504020204" pitchFamily="34" charset="0"/>
              </a:rPr>
              <a:t>Thoughts</a:t>
            </a:r>
          </a:p>
        </p:txBody>
      </p:sp>
      <p:sp>
        <p:nvSpPr>
          <p:cNvPr id="4" name="TextBox 3">
            <a:extLst>
              <a:ext uri="{FF2B5EF4-FFF2-40B4-BE49-F238E27FC236}">
                <a16:creationId xmlns:a16="http://schemas.microsoft.com/office/drawing/2014/main" id="{B0FDB979-2E18-378D-BB7C-C80CEF6F7D25}"/>
              </a:ext>
            </a:extLst>
          </p:cNvPr>
          <p:cNvSpPr txBox="1"/>
          <p:nvPr/>
        </p:nvSpPr>
        <p:spPr>
          <a:xfrm>
            <a:off x="838200" y="920621"/>
            <a:ext cx="10515600" cy="5016758"/>
          </a:xfrm>
          <a:prstGeom prst="rect">
            <a:avLst/>
          </a:prstGeom>
          <a:noFill/>
        </p:spPr>
        <p:txBody>
          <a:bodyPr wrap="square">
            <a:spAutoFit/>
          </a:bodyPr>
          <a:lstStyle/>
          <a:p>
            <a:r>
              <a:rPr lang="en-US" sz="3200" dirty="0">
                <a:solidFill>
                  <a:srgbClr val="3FB7A3"/>
                </a:solidFill>
                <a:latin typeface="Eras Medium ITC" panose="020B0602030504020804" pitchFamily="34" charset="0"/>
              </a:rPr>
              <a:t>The comic begins by reminding us that just because we’re Orange doesn’t mean we don’t see the problems. It simply means that we know that we can do something about them. The frogs devise a plan to work smarter, not harder, with the Deluge coming. Once again, Misty reminds us that helping others is one of the quickest ways to become Orange. Even Plop learns that he, too, can become Orange. With a lot of teamwork, courageous positivity, and inclusion, the frogs come together to rebuild what the Deluge destroys. </a:t>
            </a:r>
          </a:p>
        </p:txBody>
      </p:sp>
    </p:spTree>
    <p:extLst>
      <p:ext uri="{BB962C8B-B14F-4D97-AF65-F5344CB8AC3E}">
        <p14:creationId xmlns:p14="http://schemas.microsoft.com/office/powerpoint/2010/main" val="390686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61E6CCD-8517-4551-92EE-91D929BEC4A8}"/>
              </a:ext>
            </a:extLst>
          </p:cNvPr>
          <p:cNvSpPr txBox="1"/>
          <p:nvPr/>
        </p:nvSpPr>
        <p:spPr>
          <a:xfrm>
            <a:off x="2706583" y="0"/>
            <a:ext cx="3402748" cy="769441"/>
          </a:xfrm>
          <a:prstGeom prst="rect">
            <a:avLst/>
          </a:prstGeom>
          <a:noFill/>
        </p:spPr>
        <p:txBody>
          <a:bodyPr wrap="square" rtlCol="0">
            <a:spAutoFit/>
          </a:bodyPr>
          <a:lstStyle/>
          <a:p>
            <a:pPr algn="ctr"/>
            <a:r>
              <a:rPr lang="en-US" sz="4400" dirty="0">
                <a:solidFill>
                  <a:schemeClr val="accent2"/>
                </a:solidFill>
                <a:latin typeface="Eras Bold ITC" panose="020B0907030504020204" pitchFamily="34" charset="0"/>
              </a:rPr>
              <a:t>Action</a:t>
            </a:r>
          </a:p>
        </p:txBody>
      </p:sp>
      <p:pic>
        <p:nvPicPr>
          <p:cNvPr id="16" name="Picture 15" descr="A picture containing whiteboard&#10;&#10;Description automatically generated">
            <a:hlinkClick r:id="rId4"/>
            <a:extLst>
              <a:ext uri="{FF2B5EF4-FFF2-40B4-BE49-F238E27FC236}">
                <a16:creationId xmlns:a16="http://schemas.microsoft.com/office/drawing/2014/main" id="{6ED1C0AE-76DD-4FAE-8761-6FD147528B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963" y="592344"/>
            <a:ext cx="4400746" cy="5695083"/>
          </a:xfrm>
          <a:prstGeom prst="rect">
            <a:avLst/>
          </a:prstGeom>
        </p:spPr>
      </p:pic>
      <p:sp>
        <p:nvSpPr>
          <p:cNvPr id="5" name="TextBox 4">
            <a:extLst>
              <a:ext uri="{FF2B5EF4-FFF2-40B4-BE49-F238E27FC236}">
                <a16:creationId xmlns:a16="http://schemas.microsoft.com/office/drawing/2014/main" id="{A8FC8EC9-4FE7-4160-9A58-6B3AC288347F}"/>
              </a:ext>
            </a:extLst>
          </p:cNvPr>
          <p:cNvSpPr txBox="1"/>
          <p:nvPr/>
        </p:nvSpPr>
        <p:spPr>
          <a:xfrm>
            <a:off x="1645936" y="683785"/>
            <a:ext cx="6063343" cy="6400614"/>
          </a:xfrm>
          <a:prstGeom prst="rect">
            <a:avLst/>
          </a:prstGeom>
          <a:noFill/>
        </p:spPr>
        <p:txBody>
          <a:bodyPr wrap="square">
            <a:spAutoFit/>
          </a:bodyPr>
          <a:lstStyle/>
          <a:p>
            <a:pPr marL="0" marR="0">
              <a:spcBef>
                <a:spcPts val="0"/>
              </a:spcBef>
              <a:spcAft>
                <a:spcPts val="0"/>
              </a:spcAft>
            </a:pPr>
            <a:r>
              <a:rPr lang="en-US" sz="2800" dirty="0">
                <a:solidFill>
                  <a:srgbClr val="3FB7A3"/>
                </a:solidFill>
                <a:effectLst/>
                <a:latin typeface="Eras Medium ITC" panose="020B0602030504020804" pitchFamily="34" charset="0"/>
                <a:ea typeface="Arial" panose="020B0604020202020204" pitchFamily="34" charset="0"/>
              </a:rPr>
              <a:t>We know the number one catalyst in the Orange Movement on the Island is Spark. Spark is responsible for the work that gets started and continues long after the Deluge.  Let’s look at an acronym for SPARK. </a:t>
            </a:r>
            <a:endParaRPr lang="en-US" sz="2800" dirty="0">
              <a:solidFill>
                <a:srgbClr val="3FB7A3"/>
              </a:solidFill>
              <a:latin typeface="Eras Medium ITC" panose="020B0602030504020804" pitchFamily="34" charset="0"/>
              <a:ea typeface="Arial" panose="020B0604020202020204" pitchFamily="34" charset="0"/>
            </a:endParaRPr>
          </a:p>
          <a:p>
            <a:pPr marL="0" marR="0">
              <a:spcBef>
                <a:spcPts val="0"/>
              </a:spcBef>
              <a:spcAft>
                <a:spcPts val="0"/>
              </a:spcAft>
            </a:pPr>
            <a:endParaRPr lang="en-US" sz="2800" dirty="0">
              <a:solidFill>
                <a:srgbClr val="3FB7A3"/>
              </a:solidFill>
              <a:effectLst/>
              <a:latin typeface="Eras Medium ITC" panose="020B0602030504020804" pitchFamily="34" charset="0"/>
              <a:ea typeface="Arial" panose="020B0604020202020204" pitchFamily="34" charset="0"/>
            </a:endParaRPr>
          </a:p>
          <a:p>
            <a:r>
              <a:rPr lang="en-US" sz="2800" dirty="0">
                <a:solidFill>
                  <a:srgbClr val="3FB7A3"/>
                </a:solidFill>
                <a:effectLst/>
                <a:latin typeface="Eras Medium ITC" panose="020B0602030504020804" pitchFamily="34" charset="0"/>
                <a:ea typeface="Arial" panose="020B0604020202020204" pitchFamily="34" charset="0"/>
              </a:rPr>
              <a:t>First, let’s define each word/phrase. I want to make sure that everyone fully understands each concept. We talk so much about Self-Awareness here. It’s centers around knowing yourself. Tell me what you think of when you hear: </a:t>
            </a:r>
          </a:p>
          <a:p>
            <a:pPr marL="0" marR="0">
              <a:spcBef>
                <a:spcPts val="0"/>
              </a:spcBef>
              <a:spcAft>
                <a:spcPts val="0"/>
              </a:spcAft>
            </a:pPr>
            <a:endParaRPr lang="en-US" sz="1800" i="1" dirty="0">
              <a:effectLst/>
              <a:ea typeface="Arial" panose="020B0604020202020204" pitchFamily="34" charset="0"/>
            </a:endParaRPr>
          </a:p>
        </p:txBody>
      </p:sp>
    </p:spTree>
    <p:custDataLst>
      <p:tags r:id="rId1"/>
    </p:custDataLst>
    <p:extLst>
      <p:ext uri="{BB962C8B-B14F-4D97-AF65-F5344CB8AC3E}">
        <p14:creationId xmlns:p14="http://schemas.microsoft.com/office/powerpoint/2010/main" val="262648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E060001-7223-474B-BE27-F6C5C501B352}"/>
              </a:ext>
            </a:extLst>
          </p:cNvPr>
          <p:cNvSpPr txBox="1">
            <a:spLocks/>
          </p:cNvSpPr>
          <p:nvPr/>
        </p:nvSpPr>
        <p:spPr>
          <a:xfrm>
            <a:off x="1182029" y="365125"/>
            <a:ext cx="5093265"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dirty="0"/>
              <a:t>Bonus Questions</a:t>
            </a:r>
          </a:p>
        </p:txBody>
      </p:sp>
      <p:sp>
        <p:nvSpPr>
          <p:cNvPr id="3" name="Content Placeholder 3">
            <a:extLst>
              <a:ext uri="{FF2B5EF4-FFF2-40B4-BE49-F238E27FC236}">
                <a16:creationId xmlns:a16="http://schemas.microsoft.com/office/drawing/2014/main" id="{60752EA4-58F5-48E0-B5B7-2BDC0418D9DE}"/>
              </a:ext>
            </a:extLst>
          </p:cNvPr>
          <p:cNvSpPr txBox="1">
            <a:spLocks/>
          </p:cNvSpPr>
          <p:nvPr/>
        </p:nvSpPr>
        <p:spPr>
          <a:xfrm>
            <a:off x="334537" y="1460817"/>
            <a:ext cx="6898951" cy="47161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solidFill>
                  <a:srgbClr val="3A8E8A"/>
                </a:solidFill>
              </a:rPr>
              <a:t> Where is the first place Plop develops a spot?</a:t>
            </a:r>
          </a:p>
          <a:p>
            <a:pPr>
              <a:lnSpc>
                <a:spcPct val="110000"/>
              </a:lnSpc>
            </a:pPr>
            <a:r>
              <a:rPr lang="en-US" dirty="0">
                <a:solidFill>
                  <a:schemeClr val="accent2"/>
                </a:solidFill>
              </a:rPr>
              <a:t>What is one of the things Misty did to promote Orange?</a:t>
            </a:r>
          </a:p>
          <a:p>
            <a:pPr>
              <a:lnSpc>
                <a:spcPct val="110000"/>
              </a:lnSpc>
            </a:pPr>
            <a:r>
              <a:rPr lang="en-US" dirty="0">
                <a:solidFill>
                  <a:srgbClr val="3A8E8A"/>
                </a:solidFill>
              </a:rPr>
              <a:t>Were the frogs done building when the Deluge hit?</a:t>
            </a:r>
          </a:p>
          <a:p>
            <a:pPr>
              <a:lnSpc>
                <a:spcPct val="110000"/>
              </a:lnSpc>
            </a:pPr>
            <a:r>
              <a:rPr lang="en-US" dirty="0">
                <a:solidFill>
                  <a:schemeClr val="accent2"/>
                </a:solidFill>
              </a:rPr>
              <a:t>What kind of business did Bull build?</a:t>
            </a:r>
            <a:endParaRPr lang="en-US" sz="5400" dirty="0">
              <a:solidFill>
                <a:schemeClr val="accent2"/>
              </a:solidFill>
            </a:endParaRPr>
          </a:p>
        </p:txBody>
      </p:sp>
    </p:spTree>
    <p:custDataLst>
      <p:tags r:id="rId1"/>
    </p:custDataLst>
    <p:extLst>
      <p:ext uri="{BB962C8B-B14F-4D97-AF65-F5344CB8AC3E}">
        <p14:creationId xmlns:p14="http://schemas.microsoft.com/office/powerpoint/2010/main" val="1461426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ek 1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ek 2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ek 3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ek 4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492</Words>
  <Application>Microsoft Office PowerPoint</Application>
  <PresentationFormat>Widescreen</PresentationFormat>
  <Paragraphs>58</Paragraphs>
  <Slides>8</Slides>
  <Notes>3</Notes>
  <HiddenSlides>1</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8</vt:i4>
      </vt:variant>
    </vt:vector>
  </HeadingPairs>
  <TitlesOfParts>
    <vt:vector size="17" baseType="lpstr">
      <vt:lpstr>Arial</vt:lpstr>
      <vt:lpstr>Calibri</vt:lpstr>
      <vt:lpstr>Eras Bold ITC</vt:lpstr>
      <vt:lpstr>Eras Medium ITC</vt:lpstr>
      <vt:lpstr>Whitney</vt:lpstr>
      <vt:lpstr>Week 1 Backgrounds</vt:lpstr>
      <vt:lpstr>Week 2 Backgrounds</vt:lpstr>
      <vt:lpstr>Week 3 Backgrounds</vt:lpstr>
      <vt:lpstr>Week 4 Backgrounds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Dowdee</dc:creator>
  <cp:lastModifiedBy>Cody Green</cp:lastModifiedBy>
  <cp:revision>30</cp:revision>
  <dcterms:created xsi:type="dcterms:W3CDTF">2021-03-23T18:25:43Z</dcterms:created>
  <dcterms:modified xsi:type="dcterms:W3CDTF">2023-05-05T15:54:43Z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3ACEBF1E-D423-4C3F-9BA3-1E94861A49B2</vt:lpwstr>
  </property>
  <property fmtid="{D5CDD505-2E9C-101B-9397-08002B2CF9AE}" pid="3" name="ArticulatePath">
    <vt:lpwstr>MS - OF - Wk4 - 0.Teaching Slides</vt:lpwstr>
  </property>
</Properties>
</file>